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ackage" ContentType="application/vnd.openxmlformats-officedocument.package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4" r:id="rId3"/>
    <p:sldId id="281" r:id="rId4"/>
    <p:sldId id="265" r:id="rId5"/>
    <p:sldId id="261" r:id="rId6"/>
    <p:sldId id="266" r:id="rId7"/>
    <p:sldId id="267" r:id="rId8"/>
    <p:sldId id="287" r:id="rId9"/>
    <p:sldId id="276" r:id="rId10"/>
    <p:sldId id="270" r:id="rId11"/>
    <p:sldId id="278" r:id="rId12"/>
    <p:sldId id="269" r:id="rId13"/>
    <p:sldId id="277" r:id="rId14"/>
    <p:sldId id="279" r:id="rId15"/>
    <p:sldId id="268" r:id="rId16"/>
    <p:sldId id="260" r:id="rId17"/>
    <p:sldId id="275" r:id="rId18"/>
    <p:sldId id="282" r:id="rId19"/>
    <p:sldId id="273" r:id="rId20"/>
    <p:sldId id="271" r:id="rId21"/>
    <p:sldId id="272" r:id="rId22"/>
    <p:sldId id="283" r:id="rId23"/>
    <p:sldId id="284" r:id="rId24"/>
    <p:sldId id="285" r:id="rId25"/>
    <p:sldId id="274" r:id="rId26"/>
    <p:sldId id="263" r:id="rId27"/>
    <p:sldId id="286" r:id="rId28"/>
    <p:sldId id="280" r:id="rId29"/>
    <p:sldId id="26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11" d="100"/>
          <a:sy n="111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ackage1.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Brazil</a:t>
            </a:r>
          </a:p>
        </c:rich>
      </c:tx>
      <c:layout>
        <c:manualLayout>
          <c:xMode val="edge"/>
          <c:yMode val="edge"/>
          <c:x val="0.270860770864577"/>
          <c:y val="0.073832890934546"/>
        </c:manualLayout>
      </c:layout>
      <c:overlay val="1"/>
      <c:spPr>
        <a:solidFill>
          <a:srgbClr val="FFFFFF"/>
        </a:solidFill>
        <a:ln w="25340">
          <a:noFill/>
        </a:ln>
      </c:spPr>
    </c:title>
    <c:plotArea>
      <c:layout/>
      <c:areaChart>
        <c:grouping val="stacked"/>
        <c:ser>
          <c:idx val="1"/>
          <c:order val="0"/>
          <c:tx>
            <c:strRef>
              <c:f>Sheet2!$J$2</c:f>
              <c:strCache>
                <c:ptCount val="1"/>
                <c:pt idx="0">
                  <c:v>EcoInvest</c:v>
                </c:pt>
              </c:strCache>
            </c:strRef>
          </c:tx>
          <c:spPr>
            <a:solidFill>
              <a:srgbClr val="595959"/>
            </a:solidFill>
            <a:ln w="25340">
              <a:noFill/>
            </a:ln>
          </c:spPr>
          <c:cat>
            <c:numRef>
              <c:f>Sheet2!$H$3:$H$19</c:f>
              <c:numCache>
                <c:formatCode>[$-409]mmm\-yy;@</c:formatCode>
                <c:ptCount val="17"/>
                <c:pt idx="0">
                  <c:v>38322.0</c:v>
                </c:pt>
                <c:pt idx="1">
                  <c:v>38412.0</c:v>
                </c:pt>
                <c:pt idx="2">
                  <c:v>38504.0</c:v>
                </c:pt>
                <c:pt idx="3">
                  <c:v>38596.0</c:v>
                </c:pt>
                <c:pt idx="4">
                  <c:v>38687.0</c:v>
                </c:pt>
                <c:pt idx="5">
                  <c:v>38777.0</c:v>
                </c:pt>
                <c:pt idx="6">
                  <c:v>38869.0</c:v>
                </c:pt>
                <c:pt idx="7">
                  <c:v>38961.0</c:v>
                </c:pt>
                <c:pt idx="8">
                  <c:v>39052.0</c:v>
                </c:pt>
                <c:pt idx="9">
                  <c:v>39142.0</c:v>
                </c:pt>
                <c:pt idx="10">
                  <c:v>39234.0</c:v>
                </c:pt>
                <c:pt idx="11">
                  <c:v>39326.0</c:v>
                </c:pt>
                <c:pt idx="12">
                  <c:v>39417.0</c:v>
                </c:pt>
                <c:pt idx="13">
                  <c:v>39508.0</c:v>
                </c:pt>
                <c:pt idx="14">
                  <c:v>39600.0</c:v>
                </c:pt>
                <c:pt idx="15">
                  <c:v>39692.0</c:v>
                </c:pt>
                <c:pt idx="16">
                  <c:v>39783.0</c:v>
                </c:pt>
              </c:numCache>
            </c:numRef>
          </c:cat>
          <c:val>
            <c:numRef>
              <c:f>Sheet2!$J$3:$J$19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4.0</c:v>
                </c:pt>
                <c:pt idx="3">
                  <c:v>4.0</c:v>
                </c:pt>
                <c:pt idx="4">
                  <c:v>5.0</c:v>
                </c:pt>
                <c:pt idx="5">
                  <c:v>8.0</c:v>
                </c:pt>
                <c:pt idx="6">
                  <c:v>8.0</c:v>
                </c:pt>
                <c:pt idx="7">
                  <c:v>8.0</c:v>
                </c:pt>
                <c:pt idx="8">
                  <c:v>10.0</c:v>
                </c:pt>
                <c:pt idx="9">
                  <c:v>10.0</c:v>
                </c:pt>
                <c:pt idx="10">
                  <c:v>10.0</c:v>
                </c:pt>
                <c:pt idx="11">
                  <c:v>11.0</c:v>
                </c:pt>
                <c:pt idx="12">
                  <c:v>11.0</c:v>
                </c:pt>
                <c:pt idx="13">
                  <c:v>11.0</c:v>
                </c:pt>
                <c:pt idx="14">
                  <c:v>11.0</c:v>
                </c:pt>
                <c:pt idx="15">
                  <c:v>12.0</c:v>
                </c:pt>
                <c:pt idx="16">
                  <c:v>12.0</c:v>
                </c:pt>
              </c:numCache>
            </c:numRef>
          </c:val>
        </c:ser>
        <c:ser>
          <c:idx val="2"/>
          <c:order val="1"/>
          <c:tx>
            <c:strRef>
              <c:f>Sheet2!$K$2</c:f>
              <c:strCache>
                <c:ptCount val="1"/>
                <c:pt idx="0">
                  <c:v>Other consultancies</c:v>
                </c:pt>
              </c:strCache>
            </c:strRef>
          </c:tx>
          <c:spPr>
            <a:solidFill>
              <a:srgbClr val="A6A6A6"/>
            </a:solidFill>
            <a:ln w="25340">
              <a:noFill/>
            </a:ln>
          </c:spPr>
          <c:cat>
            <c:numRef>
              <c:f>Sheet2!$H$3:$H$19</c:f>
              <c:numCache>
                <c:formatCode>[$-409]mmm\-yy;@</c:formatCode>
                <c:ptCount val="17"/>
                <c:pt idx="0">
                  <c:v>38322.0</c:v>
                </c:pt>
                <c:pt idx="1">
                  <c:v>38412.0</c:v>
                </c:pt>
                <c:pt idx="2">
                  <c:v>38504.0</c:v>
                </c:pt>
                <c:pt idx="3">
                  <c:v>38596.0</c:v>
                </c:pt>
                <c:pt idx="4">
                  <c:v>38687.0</c:v>
                </c:pt>
                <c:pt idx="5">
                  <c:v>38777.0</c:v>
                </c:pt>
                <c:pt idx="6">
                  <c:v>38869.0</c:v>
                </c:pt>
                <c:pt idx="7">
                  <c:v>38961.0</c:v>
                </c:pt>
                <c:pt idx="8">
                  <c:v>39052.0</c:v>
                </c:pt>
                <c:pt idx="9">
                  <c:v>39142.0</c:v>
                </c:pt>
                <c:pt idx="10">
                  <c:v>39234.0</c:v>
                </c:pt>
                <c:pt idx="11">
                  <c:v>39326.0</c:v>
                </c:pt>
                <c:pt idx="12">
                  <c:v>39417.0</c:v>
                </c:pt>
                <c:pt idx="13">
                  <c:v>39508.0</c:v>
                </c:pt>
                <c:pt idx="14">
                  <c:v>39600.0</c:v>
                </c:pt>
                <c:pt idx="15">
                  <c:v>39692.0</c:v>
                </c:pt>
                <c:pt idx="16">
                  <c:v>39783.0</c:v>
                </c:pt>
              </c:numCache>
            </c:numRef>
          </c:cat>
          <c:val>
            <c:numRef>
              <c:f>Sheet2!$K$3:$K$19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3.0</c:v>
                </c:pt>
                <c:pt idx="7">
                  <c:v>3.0</c:v>
                </c:pt>
                <c:pt idx="8">
                  <c:v>3.0</c:v>
                </c:pt>
                <c:pt idx="9">
                  <c:v>4.0</c:v>
                </c:pt>
                <c:pt idx="10">
                  <c:v>4.0</c:v>
                </c:pt>
                <c:pt idx="11">
                  <c:v>5.0</c:v>
                </c:pt>
                <c:pt idx="12">
                  <c:v>6.0</c:v>
                </c:pt>
                <c:pt idx="13">
                  <c:v>9.0</c:v>
                </c:pt>
                <c:pt idx="14">
                  <c:v>9.0</c:v>
                </c:pt>
                <c:pt idx="15">
                  <c:v>9.0</c:v>
                </c:pt>
                <c:pt idx="16">
                  <c:v>9.0</c:v>
                </c:pt>
              </c:numCache>
            </c:numRef>
          </c:val>
        </c:ser>
        <c:ser>
          <c:idx val="3"/>
          <c:order val="2"/>
          <c:tx>
            <c:strRef>
              <c:f>Sheet2!$L$2</c:f>
              <c:strCache>
                <c:ptCount val="1"/>
                <c:pt idx="0">
                  <c:v>Sugar mills</c:v>
                </c:pt>
              </c:strCache>
            </c:strRef>
          </c:tx>
          <c:spPr>
            <a:solidFill>
              <a:srgbClr val="000000"/>
            </a:solidFill>
            <a:ln w="25340">
              <a:noFill/>
            </a:ln>
          </c:spPr>
          <c:cat>
            <c:numRef>
              <c:f>Sheet2!$H$3:$H$19</c:f>
              <c:numCache>
                <c:formatCode>[$-409]mmm\-yy;@</c:formatCode>
                <c:ptCount val="17"/>
                <c:pt idx="0">
                  <c:v>38322.0</c:v>
                </c:pt>
                <c:pt idx="1">
                  <c:v>38412.0</c:v>
                </c:pt>
                <c:pt idx="2">
                  <c:v>38504.0</c:v>
                </c:pt>
                <c:pt idx="3">
                  <c:v>38596.0</c:v>
                </c:pt>
                <c:pt idx="4">
                  <c:v>38687.0</c:v>
                </c:pt>
                <c:pt idx="5">
                  <c:v>38777.0</c:v>
                </c:pt>
                <c:pt idx="6">
                  <c:v>38869.0</c:v>
                </c:pt>
                <c:pt idx="7">
                  <c:v>38961.0</c:v>
                </c:pt>
                <c:pt idx="8">
                  <c:v>39052.0</c:v>
                </c:pt>
                <c:pt idx="9">
                  <c:v>39142.0</c:v>
                </c:pt>
                <c:pt idx="10">
                  <c:v>39234.0</c:v>
                </c:pt>
                <c:pt idx="11">
                  <c:v>39326.0</c:v>
                </c:pt>
                <c:pt idx="12">
                  <c:v>39417.0</c:v>
                </c:pt>
                <c:pt idx="13">
                  <c:v>39508.0</c:v>
                </c:pt>
                <c:pt idx="14">
                  <c:v>39600.0</c:v>
                </c:pt>
                <c:pt idx="15">
                  <c:v>39692.0</c:v>
                </c:pt>
                <c:pt idx="16">
                  <c:v>39783.0</c:v>
                </c:pt>
              </c:numCache>
            </c:numRef>
          </c:cat>
          <c:val>
            <c:numRef>
              <c:f>Sheet2!$L$3:$L$19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4.0</c:v>
                </c:pt>
              </c:numCache>
            </c:numRef>
          </c:val>
        </c:ser>
        <c:axId val="563749912"/>
        <c:axId val="546509272"/>
      </c:areaChart>
      <c:dateAx>
        <c:axId val="5637499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Date CDM project activity was listed for public comment </a:t>
                </a:r>
              </a:p>
            </c:rich>
          </c:tx>
          <c:layout/>
          <c:spPr>
            <a:noFill/>
            <a:ln w="25340">
              <a:noFill/>
            </a:ln>
          </c:spPr>
        </c:title>
        <c:numFmt formatCode="[$-409]mmm\-yy;@" sourceLinked="0"/>
        <c:majorTickMark val="none"/>
        <c:tickLblPos val="nextTo"/>
        <c:spPr>
          <a:ln w="3167">
            <a:solidFill>
              <a:srgbClr val="808080"/>
            </a:solidFill>
            <a:prstDash val="solid"/>
          </a:ln>
        </c:spPr>
        <c:crossAx val="546509272"/>
        <c:crosses val="autoZero"/>
        <c:auto val="1"/>
        <c:lblOffset val="100"/>
      </c:dateAx>
      <c:valAx>
        <c:axId val="546509272"/>
        <c:scaling>
          <c:orientation val="minMax"/>
        </c:scaling>
        <c:axPos val="l"/>
        <c:majorGridlines>
          <c:spPr>
            <a:ln w="3167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97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CDM project activities</a:t>
                </a:r>
              </a:p>
            </c:rich>
          </c:tx>
          <c:layout>
            <c:manualLayout>
              <c:xMode val="edge"/>
              <c:yMode val="edge"/>
              <c:x val="0.0438596794765767"/>
              <c:y val="0.13825550485939"/>
            </c:manualLayout>
          </c:layout>
          <c:spPr>
            <a:noFill/>
            <a:ln w="25340">
              <a:noFill/>
            </a:ln>
          </c:spPr>
        </c:title>
        <c:numFmt formatCode="General" sourceLinked="1"/>
        <c:majorTickMark val="none"/>
        <c:tickLblPos val="nextTo"/>
        <c:spPr>
          <a:ln w="3167">
            <a:solidFill>
              <a:srgbClr val="808080"/>
            </a:solidFill>
            <a:prstDash val="solid"/>
          </a:ln>
        </c:spPr>
        <c:crossAx val="563749912"/>
        <c:crosses val="autoZero"/>
        <c:crossBetween val="midCat"/>
      </c:valAx>
      <c:spPr>
        <a:solidFill>
          <a:srgbClr val="FFFFFF"/>
        </a:solidFill>
        <a:ln w="25340">
          <a:noFill/>
        </a:ln>
      </c:spPr>
    </c:plotArea>
    <c:legend>
      <c:legendPos val="r"/>
      <c:layout/>
      <c:spPr>
        <a:noFill/>
        <a:ln w="25340">
          <a:noFill/>
        </a:ln>
      </c:spPr>
      <c:txPr>
        <a:bodyPr/>
        <a:lstStyle/>
        <a:p>
          <a:pPr>
            <a:defRPr sz="998" kern="0" baseline="0"/>
          </a:pPr>
          <a:endParaRPr lang="en-US"/>
        </a:p>
      </c:txPr>
    </c:legend>
    <c:plotVisOnly val="1"/>
    <c:dispBlanksAs val="zero"/>
  </c:chart>
  <c:spPr>
    <a:solidFill>
      <a:srgbClr val="FFFFFF"/>
    </a:solidFill>
    <a:ln w="3167">
      <a:solidFill>
        <a:srgbClr val="808080"/>
      </a:solidFill>
      <a:prstDash val="solid"/>
    </a:ln>
  </c:sp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30225" y="-222250"/>
          <a:ext cx="5797550" cy="27559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0000"/>
          </a:solidFill>
        </a:ln>
        <a:effectLst xmlns:a="http://schemas.openxmlformats.org/drawingml/2006/main">
          <a:outerShdw blurRad="50800" dist="38100" dir="2700000">
            <a:srgbClr val="000000">
              <a:alpha val="43000"/>
            </a:srgbClr>
          </a:outerShdw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8FD9-230D-EF42-84C9-DCCC0C5B56D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3B7E4-4D09-AD44-9788-61EEDB5490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96ACF-E552-E44E-88DD-F8205BA0729E}" type="slidenum">
              <a:rPr lang="en-US">
                <a:latin typeface="Times" pitchFamily="-65" charset="0"/>
              </a:rPr>
              <a:pPr/>
              <a:t>1</a:t>
            </a:fld>
            <a:endParaRPr lang="en-US">
              <a:latin typeface="Times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03A5C-6B33-D447-B979-D9C4BDAE56B2}" type="slidenum">
              <a:rPr lang="en-US"/>
              <a:pPr/>
              <a:t>3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/>
            <a:r>
              <a:rPr lang="en-US"/>
              <a:t>Sets up “flexibility mechanisms” to meet targets</a:t>
            </a:r>
          </a:p>
          <a:p>
            <a:pPr lvl="1"/>
            <a:r>
              <a:rPr lang="en-US"/>
              <a:t>Emissions trading</a:t>
            </a:r>
          </a:p>
          <a:p>
            <a:pPr lvl="1"/>
            <a:r>
              <a:rPr lang="en-US"/>
              <a:t>Joint-implementation (financing in Annex I countries)</a:t>
            </a:r>
          </a:p>
          <a:p>
            <a:pPr lvl="1"/>
            <a:r>
              <a:rPr lang="en-US"/>
              <a:t>Clean Development mechanism (financing in non-Annex I countries)</a:t>
            </a:r>
          </a:p>
          <a:p>
            <a:pPr lvl="1"/>
            <a:r>
              <a:rPr lang="en-US"/>
              <a:t>Mechanisms “should be” supplemental to domestic action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9464-9C8B-D048-9349-97F997301768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5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6F05A-731D-FD48-9E8F-E0C162A3C9A2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26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980D5B-C0C0-AD44-86DA-DCEC8EF0026E}" type="slidenum">
              <a:rPr lang="en-US"/>
              <a:pPr/>
              <a:t>28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3 top player</a:t>
            </a:r>
          </a:p>
          <a:p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Different metrics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4A781-3430-214A-8E06-BF497DAA5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0D484-2B5E-D546-B11C-DDBF9EA64E11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C7CF-0BDE-C948-9383-6B20B636A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hultman:Documents:%20Projects:CDM-Brazil%5CIndia:Brazil%20Paper:Climate%20and%20Development%20-%20CDM%20in%20Brazilian%20Sugar%20Mills.doc!OLE_LINK5" TargetMode="Externa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763000" cy="1066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The Clean Development Mechanism’s effect on carbon market development in the sugar sectors of India and Brazil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2595562"/>
            <a:ext cx="8610600" cy="5632451"/>
            <a:chOff x="240" y="2304"/>
            <a:chExt cx="5424" cy="3548"/>
          </a:xfrm>
        </p:grpSpPr>
        <p:sp>
          <p:nvSpPr>
            <p:cNvPr id="14342" name="Text Box 7"/>
            <p:cNvSpPr txBox="1">
              <a:spLocks noChangeArrowheads="1"/>
            </p:cNvSpPr>
            <p:nvPr/>
          </p:nvSpPr>
          <p:spPr bwMode="auto">
            <a:xfrm>
              <a:off x="1050" y="2304"/>
              <a:ext cx="4614" cy="3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latin typeface="Arial Narrow" pitchFamily="-65" charset="0"/>
                </a:rPr>
                <a:t>Prof. Nathan E. Hultman</a:t>
              </a:r>
              <a:r>
                <a:rPr lang="en-US" dirty="0">
                  <a:latin typeface="Arial Narrow" pitchFamily="-65" charset="0"/>
                </a:rPr>
                <a:t> </a:t>
              </a:r>
              <a:r>
                <a:rPr lang="en-US" dirty="0" smtClean="0">
                  <a:solidFill>
                    <a:schemeClr val="accent4"/>
                  </a:solidFill>
                  <a:latin typeface="Arial Narrow" pitchFamily="-65" charset="0"/>
                </a:rPr>
                <a:t>| hultman@umd.edu</a:t>
              </a:r>
              <a:endParaRPr lang="en-US" dirty="0" smtClean="0">
                <a:latin typeface="Arial Narrow" pitchFamily="-65" charset="0"/>
              </a:endParaRPr>
            </a:p>
            <a:p>
              <a:pPr eaLnBrk="0" hangingPunct="0"/>
              <a:r>
                <a:rPr lang="en-US" dirty="0" smtClean="0">
                  <a:solidFill>
                    <a:schemeClr val="accent4"/>
                  </a:solidFill>
                  <a:latin typeface="Arial Narrow" pitchFamily="-65" charset="0"/>
                </a:rPr>
                <a:t>School of Public Policy, University of Maryland</a:t>
              </a:r>
            </a:p>
            <a:p>
              <a:pPr eaLnBrk="0" hangingPunct="0"/>
              <a:r>
                <a:rPr lang="en-US" dirty="0" smtClean="0">
                  <a:solidFill>
                    <a:schemeClr val="accent4"/>
                  </a:solidFill>
                  <a:latin typeface="Arial Narrow" pitchFamily="-65" charset="0"/>
                </a:rPr>
                <a:t>Assoc Director, Joint Global Change Research Inst., Pacific NW National Laboratory</a:t>
              </a:r>
            </a:p>
            <a:p>
              <a:pPr eaLnBrk="0" hangingPunct="0"/>
              <a:r>
                <a:rPr lang="en-US" dirty="0" smtClean="0">
                  <a:solidFill>
                    <a:schemeClr val="accent4"/>
                  </a:solidFill>
                  <a:latin typeface="Arial Narrow" pitchFamily="-65" charset="0"/>
                </a:rPr>
                <a:t>Assoc Fellow, Institute for Science &amp; Society, University of Oxford</a:t>
              </a: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r>
                <a:rPr lang="en-US" b="1" dirty="0" smtClean="0">
                  <a:solidFill>
                    <a:srgbClr val="000000"/>
                  </a:solidFill>
                  <a:latin typeface="Arial Narrow" pitchFamily="-65" charset="0"/>
                </a:rPr>
                <a:t>Prof. Simone Pulver</a:t>
              </a:r>
            </a:p>
            <a:p>
              <a:pPr eaLnBrk="0" hangingPunct="0"/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Fulbright Senior Research Scholar, Jawaharlal Nehru University, India</a:t>
              </a:r>
            </a:p>
            <a:p>
              <a:pPr eaLnBrk="0" hangingPunct="0"/>
              <a:r>
                <a:rPr lang="en-US" dirty="0" err="1" smtClean="0">
                  <a:solidFill>
                    <a:srgbClr val="8064A2"/>
                  </a:solidFill>
                  <a:latin typeface="Arial Narrow" pitchFamily="-65" charset="0"/>
                </a:rPr>
                <a:t>Joukowsky</a:t>
              </a:r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 Family Asst. Professor (Research), Watson Institute, Brown University</a:t>
              </a:r>
            </a:p>
            <a:p>
              <a:pPr eaLnBrk="0" hangingPunct="0"/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Asst. Professor, Program in Environmental Studies, </a:t>
              </a:r>
              <a:r>
                <a:rPr lang="en-US" dirty="0" err="1" smtClean="0">
                  <a:solidFill>
                    <a:srgbClr val="8064A2"/>
                  </a:solidFill>
                  <a:latin typeface="Arial Narrow" pitchFamily="-65" charset="0"/>
                </a:rPr>
                <a:t>Univ</a:t>
              </a:r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 of California Santa Barbara</a:t>
              </a: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r>
                <a:rPr lang="en-US" b="1" u="sng" dirty="0" err="1" smtClean="0">
                  <a:latin typeface="Arial Narrow" pitchFamily="-65" charset="0"/>
                </a:rPr>
                <a:t>Ranjit</a:t>
              </a:r>
              <a:r>
                <a:rPr lang="en-US" b="1" u="sng" dirty="0" smtClean="0">
                  <a:latin typeface="Arial Narrow" pitchFamily="-65" charset="0"/>
                </a:rPr>
                <a:t> </a:t>
              </a:r>
              <a:r>
                <a:rPr lang="en-US" b="1" u="sng" dirty="0" err="1" smtClean="0">
                  <a:latin typeface="Arial Narrow" pitchFamily="-65" charset="0"/>
                </a:rPr>
                <a:t>Deshmukh</a:t>
              </a:r>
              <a:endParaRPr lang="en-US" b="1" dirty="0" smtClean="0">
                <a:latin typeface="Arial Narrow" pitchFamily="-65" charset="0"/>
              </a:endParaRPr>
            </a:p>
            <a:p>
              <a:pPr eaLnBrk="0" hangingPunct="0"/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Research Scholar, </a:t>
              </a:r>
              <a:r>
                <a:rPr lang="en-US" dirty="0" err="1" smtClean="0">
                  <a:solidFill>
                    <a:srgbClr val="8064A2"/>
                  </a:solidFill>
                  <a:latin typeface="Arial Narrow" pitchFamily="-65" charset="0"/>
                </a:rPr>
                <a:t>Pune</a:t>
              </a:r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 India</a:t>
              </a: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r>
                <a:rPr lang="en-US" b="1" dirty="0" smtClean="0">
                  <a:solidFill>
                    <a:srgbClr val="000000"/>
                  </a:solidFill>
                  <a:latin typeface="Arial Narrow" pitchFamily="-65" charset="0"/>
                </a:rPr>
                <a:t>Leticia Guimarães</a:t>
              </a:r>
            </a:p>
            <a:p>
              <a:pPr eaLnBrk="0" hangingPunct="0"/>
              <a:r>
                <a:rPr lang="en-US" dirty="0" smtClean="0">
                  <a:solidFill>
                    <a:srgbClr val="8064A2"/>
                  </a:solidFill>
                  <a:latin typeface="Arial Narrow" pitchFamily="-65" charset="0"/>
                </a:rPr>
                <a:t>University of Maryland School of Public Policy</a:t>
              </a: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endParaRPr lang="en-US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pPr eaLnBrk="0" hangingPunct="0"/>
              <a:endParaRPr lang="en-US" b="1" dirty="0" smtClean="0">
                <a:solidFill>
                  <a:srgbClr val="000000"/>
                </a:solidFill>
                <a:latin typeface="Arial Narrow" pitchFamily="-65" charset="0"/>
              </a:endParaRPr>
            </a:p>
            <a:p>
              <a:endParaRPr lang="en-US" dirty="0">
                <a:latin typeface="Arial Narrow" pitchFamily="-65" charset="0"/>
              </a:endParaRPr>
            </a:p>
          </p:txBody>
        </p:sp>
        <p:pic>
          <p:nvPicPr>
            <p:cNvPr id="14343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2304"/>
              <a:ext cx="721" cy="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19"/>
          <p:cNvSpPr/>
          <p:nvPr/>
        </p:nvSpPr>
        <p:spPr>
          <a:xfrm>
            <a:off x="381000" y="1152435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Conference on Environmental Policy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APPAM – Korea Development Institute – University of Maryland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Seoul, Korea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12 June 2009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45" y="3996729"/>
            <a:ext cx="1144411" cy="123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Sugar mills in Sao Paulo State, Brazil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1316" y="1828800"/>
            <a:ext cx="26526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Highlights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World’s largest sugarcane producer (33%)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Growing regions in NE &amp; Central South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98% of production in CS, esp. Sao Paulo State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~400 mills</a:t>
            </a:r>
          </a:p>
          <a:p>
            <a:pPr marL="342900" indent="-342900"/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  <a:p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1143000"/>
            <a:ext cx="6262717" cy="541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998405" y="5507158"/>
            <a:ext cx="1382673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 2" pitchFamily="-65" charset="2"/>
              <a:buChar char="£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 CDM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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 Non-CDM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4612" name="Picture 4" descr="IMG_06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6503988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24613" name="Picture 5" descr="IMG_06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"/>
            <a:ext cx="3708400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6262716" cy="5410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Sugar mills in India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224523"/>
            <a:ext cx="1382673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Wingdings 2" pitchFamily="-65" charset="2"/>
              <a:buChar char="£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 CDM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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 Non-CDM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1316" y="1828800"/>
            <a:ext cx="26526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Highlights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World’s 2</a:t>
            </a:r>
            <a:r>
              <a:rPr lang="en-US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nd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 largest sugarcane producer (23%)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Growing regions in North &amp; Central West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580 mills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2"/>
              </a:rPr>
              <a:t>55% co-operative</a:t>
            </a:r>
          </a:p>
          <a:p>
            <a:pPr marL="342900" indent="-342900"/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  <a:p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 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64A2"/>
                </a:solidFill>
              </a:rPr>
              <a:t>Case technology: Bagasse Cogen</a:t>
            </a:r>
            <a:endParaRPr lang="en-US" dirty="0">
              <a:solidFill>
                <a:srgbClr val="8064A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Energy efficiency projects</a:t>
            </a:r>
          </a:p>
          <a:p>
            <a:r>
              <a:rPr lang="en-US" dirty="0" smtClean="0"/>
              <a:t>Bagasse fuel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Biomass = renewable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byproduct of sugarcane milling</a:t>
            </a:r>
          </a:p>
          <a:p>
            <a:r>
              <a:rPr lang="en-US" dirty="0" smtClean="0"/>
              <a:t>Upgrade a low-efficiency boiler for a high-efficiency boiler to generate more electricity from the same amount of fuel</a:t>
            </a:r>
          </a:p>
          <a:p>
            <a:pPr lvl="1"/>
            <a:r>
              <a:rPr lang="en-US" dirty="0" smtClean="0">
                <a:solidFill>
                  <a:srgbClr val="4BACC6"/>
                </a:solidFill>
              </a:rPr>
              <a:t>6.1% of expected CERs to 2012 in India</a:t>
            </a:r>
          </a:p>
          <a:p>
            <a:pPr lvl="1"/>
            <a:r>
              <a:rPr lang="en-US" dirty="0" smtClean="0">
                <a:solidFill>
                  <a:srgbClr val="4BACC6"/>
                </a:solidFill>
              </a:rPr>
              <a:t>5.2% of expected CERs to 2012 in Brazil </a:t>
            </a:r>
          </a:p>
          <a:p>
            <a:r>
              <a:rPr lang="en-US" dirty="0" smtClean="0"/>
              <a:t>Fraction of mills undertaking CDM project</a:t>
            </a:r>
          </a:p>
          <a:p>
            <a:pPr lvl="1"/>
            <a:r>
              <a:rPr lang="en-US" dirty="0" smtClean="0">
                <a:solidFill>
                  <a:srgbClr val="4BACC6"/>
                </a:solidFill>
              </a:rPr>
              <a:t>77 out of 559 (15%) in India</a:t>
            </a:r>
          </a:p>
          <a:p>
            <a:pPr lvl="1"/>
            <a:r>
              <a:rPr lang="en-US" dirty="0" smtClean="0">
                <a:solidFill>
                  <a:srgbClr val="4BACC6"/>
                </a:solidFill>
              </a:rPr>
              <a:t>60 out of 417 (14%) in Brazil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Bagasse cogeneration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6660" name="Picture 4" descr="IMG_05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19200"/>
            <a:ext cx="7315200" cy="548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254061"/>
                </a:solidFill>
              </a:rPr>
              <a:t>Reductions from sugar bagasse projects compared to rest of CDM in India &amp; Brazil</a:t>
            </a:r>
            <a:endParaRPr lang="en-US" sz="3200" dirty="0">
              <a:solidFill>
                <a:srgbClr val="25406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727" y="1459467"/>
            <a:ext cx="7543800" cy="5029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43627" y="6488668"/>
            <a:ext cx="45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March 2009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2"/>
                </a:solidFill>
              </a:rPr>
              <a:t>Data collection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43000"/>
            <a:ext cx="8077200" cy="5410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Pilot phase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Brazil sugar sector </a:t>
            </a:r>
            <a:r>
              <a:rPr lang="en-US" sz="2400" dirty="0" smtClean="0"/>
              <a:t>(Jun 2008</a:t>
            </a:r>
            <a:r>
              <a:rPr lang="en-US" sz="24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rgbClr val="4BACC6"/>
                </a:solidFill>
              </a:rPr>
              <a:t>Context interviews (</a:t>
            </a:r>
            <a:r>
              <a:rPr lang="en-US" sz="2000" dirty="0" err="1">
                <a:solidFill>
                  <a:srgbClr val="4BACC6"/>
                </a:solidFill>
              </a:rPr>
              <a:t>n</a:t>
            </a:r>
            <a:r>
              <a:rPr lang="en-US" sz="2000" dirty="0">
                <a:solidFill>
                  <a:srgbClr val="4BACC6"/>
                </a:solidFill>
              </a:rPr>
              <a:t>=13)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rgbClr val="4BACC6"/>
                </a:solidFill>
              </a:rPr>
              <a:t>Firm interviews (</a:t>
            </a:r>
            <a:r>
              <a:rPr lang="en-US" sz="2000" dirty="0" err="1">
                <a:solidFill>
                  <a:srgbClr val="4BACC6"/>
                </a:solidFill>
              </a:rPr>
              <a:t>n</a:t>
            </a:r>
            <a:r>
              <a:rPr lang="en-US" sz="2000" dirty="0">
                <a:solidFill>
                  <a:srgbClr val="4BACC6"/>
                </a:solidFill>
              </a:rPr>
              <a:t>=10)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India sugar and cement sectors </a:t>
            </a:r>
            <a:r>
              <a:rPr lang="en-US" sz="2400" dirty="0" smtClean="0"/>
              <a:t>(Jan 2009</a:t>
            </a:r>
            <a:r>
              <a:rPr lang="en-US" sz="24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</a:rPr>
              <a:t>Context interviews (</a:t>
            </a:r>
            <a:r>
              <a:rPr lang="en-US" sz="2000" dirty="0" err="1">
                <a:solidFill>
                  <a:schemeClr val="accent5"/>
                </a:solidFill>
              </a:rPr>
              <a:t>n</a:t>
            </a:r>
            <a:r>
              <a:rPr lang="en-US" sz="2000" dirty="0">
                <a:solidFill>
                  <a:schemeClr val="accent5"/>
                </a:solidFill>
              </a:rPr>
              <a:t>=22)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</a:rPr>
              <a:t>Firm interviews (</a:t>
            </a:r>
            <a:r>
              <a:rPr lang="en-US" sz="2000" dirty="0" err="1">
                <a:solidFill>
                  <a:schemeClr val="accent5"/>
                </a:solidFill>
              </a:rPr>
              <a:t>n</a:t>
            </a:r>
            <a:r>
              <a:rPr lang="en-US" sz="2000" dirty="0">
                <a:solidFill>
                  <a:schemeClr val="accent5"/>
                </a:solidFill>
              </a:rPr>
              <a:t>=5)</a:t>
            </a:r>
          </a:p>
          <a:p>
            <a:pPr lvl="2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Ongoing data </a:t>
            </a:r>
            <a:r>
              <a:rPr lang="en-US" sz="2800" dirty="0" smtClean="0"/>
              <a:t>collection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February-December 2009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Random sample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solidFill>
                  <a:srgbClr val="4BACC6"/>
                </a:solidFill>
              </a:rPr>
              <a:t>30 </a:t>
            </a:r>
            <a:r>
              <a:rPr lang="en-US" sz="2000" dirty="0">
                <a:solidFill>
                  <a:srgbClr val="4BACC6"/>
                </a:solidFill>
              </a:rPr>
              <a:t>CDM firms and 30 non-CDM </a:t>
            </a:r>
            <a:r>
              <a:rPr lang="en-US" sz="2000" dirty="0" smtClean="0">
                <a:solidFill>
                  <a:srgbClr val="4BACC6"/>
                </a:solidFill>
              </a:rPr>
              <a:t>firms (N=60) </a:t>
            </a:r>
            <a:r>
              <a:rPr lang="en-US" sz="2000" dirty="0">
                <a:solidFill>
                  <a:srgbClr val="4BACC6"/>
                </a:solidFill>
              </a:rPr>
              <a:t>for each</a:t>
            </a:r>
            <a:r>
              <a:rPr lang="en-US" sz="2000" dirty="0" smtClean="0">
                <a:solidFill>
                  <a:srgbClr val="4BACC6"/>
                </a:solidFill>
              </a:rPr>
              <a:t> of four country</a:t>
            </a:r>
            <a:r>
              <a:rPr lang="en-US" sz="2000" dirty="0">
                <a:solidFill>
                  <a:srgbClr val="4BACC6"/>
                </a:solidFill>
              </a:rPr>
              <a:t>/sector </a:t>
            </a:r>
            <a:r>
              <a:rPr lang="en-US" sz="2000" dirty="0" smtClean="0">
                <a:solidFill>
                  <a:srgbClr val="4BACC6"/>
                </a:solidFill>
              </a:rPr>
              <a:t>pairs (N=240)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Archival and database </a:t>
            </a:r>
            <a:r>
              <a:rPr lang="en-US" sz="2400" dirty="0" smtClean="0"/>
              <a:t>research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Experts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 industry </a:t>
            </a:r>
            <a:r>
              <a:rPr lang="en-US" sz="2000" dirty="0" smtClean="0"/>
              <a:t>trade association </a:t>
            </a:r>
            <a:r>
              <a:rPr lang="en-US" sz="2000" dirty="0" smtClean="0"/>
              <a:t>representatives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carbon </a:t>
            </a:r>
            <a:r>
              <a:rPr lang="en-US" sz="2000" dirty="0" smtClean="0"/>
              <a:t>market </a:t>
            </a:r>
            <a:r>
              <a:rPr lang="en-US" sz="2000" dirty="0" smtClean="0"/>
              <a:t>consultants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CDM </a:t>
            </a:r>
            <a:r>
              <a:rPr lang="en-US" sz="2000" dirty="0" smtClean="0"/>
              <a:t>project </a:t>
            </a:r>
            <a:r>
              <a:rPr lang="en-US" sz="2000" dirty="0" smtClean="0"/>
              <a:t>developers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CDM </a:t>
            </a:r>
            <a:r>
              <a:rPr lang="en-US" sz="2000" dirty="0" smtClean="0"/>
              <a:t>project verifiers (auditors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academic experts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state </a:t>
            </a:r>
            <a:r>
              <a:rPr lang="en-US" sz="2000" dirty="0" smtClean="0"/>
              <a:t>and national government agency </a:t>
            </a:r>
            <a:r>
              <a:rPr lang="en-US" sz="2000" dirty="0" smtClean="0"/>
              <a:t>representatives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representatives </a:t>
            </a:r>
            <a:r>
              <a:rPr lang="en-US" sz="2000" dirty="0" smtClean="0"/>
              <a:t>from international</a:t>
            </a:r>
            <a:r>
              <a:rPr lang="en-US" sz="2000" dirty="0" smtClean="0"/>
              <a:t> orgs engaged </a:t>
            </a:r>
            <a:r>
              <a:rPr lang="en-US" sz="2000" dirty="0" smtClean="0"/>
              <a:t>in the carbon </a:t>
            </a:r>
            <a:r>
              <a:rPr lang="en-US" sz="2000" dirty="0" smtClean="0"/>
              <a:t>market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local/national environmental advocacy NGOs. </a:t>
            </a:r>
            <a:endParaRPr lang="en-US" sz="2000" dirty="0" smtClean="0"/>
          </a:p>
        </p:txBody>
      </p:sp>
      <p:pic>
        <p:nvPicPr>
          <p:cNvPr id="49156" name="Picture 4" descr="IMG_05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599" y="228600"/>
            <a:ext cx="2098423" cy="27964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 t="25291" r="3160"/>
          <a:stretch>
            <a:fillRect/>
          </a:stretch>
        </p:blipFill>
        <p:spPr bwMode="auto">
          <a:xfrm>
            <a:off x="6491279" y="3810000"/>
            <a:ext cx="2504304" cy="1447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6119336"/>
            <a:ext cx="8614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000" dirty="0" smtClean="0">
                <a:solidFill>
                  <a:srgbClr val="FF0000"/>
                </a:solidFill>
              </a:rPr>
              <a:t>This paper is based on approximately 75 firm interviews and 40 expert interviews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Results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1. Domestic Policy Regime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DNA filtering</a:t>
            </a:r>
          </a:p>
          <a:p>
            <a:pPr lvl="1"/>
            <a:r>
              <a:rPr lang="en-US" dirty="0" smtClean="0"/>
              <a:t>Open on Sustainability</a:t>
            </a:r>
          </a:p>
          <a:p>
            <a:pPr lvl="1"/>
            <a:r>
              <a:rPr lang="en-US" dirty="0" smtClean="0"/>
              <a:t>Open on Methodology</a:t>
            </a:r>
          </a:p>
          <a:p>
            <a:r>
              <a:rPr lang="en-US" dirty="0" smtClean="0"/>
              <a:t>India’s goal was to adhere to the guidance and delegate assessment to outside entities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Effect was to encourage a wide variety of intermediaries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Brazil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DNA filtering</a:t>
            </a:r>
          </a:p>
          <a:p>
            <a:pPr lvl="1"/>
            <a:r>
              <a:rPr lang="en-US" dirty="0" smtClean="0"/>
              <a:t>Open on Sustainability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Stringent on Methodology</a:t>
            </a:r>
          </a:p>
          <a:p>
            <a:r>
              <a:rPr lang="en-US" dirty="0" smtClean="0"/>
              <a:t>Brazil’s goal was to create a better CDM and possibly a comparative advantage by establishing a brand of quality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Effect was to favor a smaller number of skilled, specialist intermediaries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Results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2. Carbon market Intermediaries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initial sugar projects were organized by the multinational consultancies of Ernst &amp; Young and PriceWaterhouseCoopers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Continued to expand after initial projects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Brazil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Niche consultancies Ecoinvest and Econoergy arose in Brazil specifically to undertake sugar sector CDM projects</a:t>
            </a:r>
          </a:p>
          <a:p>
            <a:r>
              <a:rPr lang="en-US" dirty="0" smtClean="0"/>
              <a:t>Some of the early information advantage within these consultancies stemmed from their close family ties to the sugar industry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They did not expand substantially after initial success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Current distribution of Consultants in Brazil &amp; India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73935"/>
            <a:ext cx="8512869" cy="501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3627" y="6488668"/>
            <a:ext cx="45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March 2009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Relative share of emissions trading policy platforms over time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6781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10762" y="6488668"/>
            <a:ext cx="38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</a:t>
            </a:r>
            <a:r>
              <a:rPr lang="en-US" i="1" dirty="0" smtClean="0"/>
              <a:t>Carbon 2009</a:t>
            </a:r>
            <a:r>
              <a:rPr lang="en-US" dirty="0" smtClean="0"/>
              <a:t>, PointCarbon LLC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Consultant Intermediaries: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Brazil sugar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4" name="Object 9"/>
          <p:cNvGraphicFramePr/>
          <p:nvPr/>
        </p:nvGraphicFramePr>
        <p:xfrm>
          <a:off x="228600" y="1752600"/>
          <a:ext cx="8458200" cy="440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43627" y="6488668"/>
            <a:ext cx="45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March 2009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Consultant Intermediaries: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India sugar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627" y="6488668"/>
            <a:ext cx="450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March 2009</a:t>
            </a:r>
            <a:endParaRPr lang="en-US" dirty="0"/>
          </a:p>
        </p:txBody>
      </p:sp>
      <p:pic>
        <p:nvPicPr>
          <p:cNvPr id="5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82" y="1739090"/>
            <a:ext cx="8615173" cy="45074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Results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3. International decisions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 not obviously harmed from changes in Methodology (AM0015 </a:t>
            </a:r>
            <a:r>
              <a:rPr lang="en-US" dirty="0" err="1" smtClean="0"/>
              <a:t>vs</a:t>
            </a:r>
            <a:r>
              <a:rPr lang="en-US" dirty="0" smtClean="0"/>
              <a:t> ACM0006)</a:t>
            </a:r>
          </a:p>
          <a:p>
            <a:r>
              <a:rPr lang="en-US" dirty="0" smtClean="0"/>
              <a:t>Was not obviously disadvantaged by decisions on Grid Emissions Factor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International policy did not clearly harm the major multinational consultancies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Brazil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Activity decreased markedly after changes in Methodology (AM0015 </a:t>
            </a:r>
            <a:r>
              <a:rPr lang="en-US" dirty="0" err="1" smtClean="0"/>
              <a:t>vs</a:t>
            </a:r>
            <a:r>
              <a:rPr lang="en-US" dirty="0" smtClean="0"/>
              <a:t> ACM0006)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Was clearly disadvantaged by decisions on Grid Emissions Factor until 2008 revision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Changes in international policy hurt the specialized intermediaries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Results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4. NGOs and Capacity Building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Heavy capacity building activity of think tanks (notably TERI) and government entities</a:t>
            </a:r>
          </a:p>
          <a:p>
            <a:r>
              <a:rPr lang="en-US" dirty="0" smtClean="0"/>
              <a:t>Little involvement by industry groups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Brazil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Capacity building activity by government of questionable efficacy</a:t>
            </a:r>
          </a:p>
          <a:p>
            <a:r>
              <a:rPr lang="en-US" dirty="0" smtClean="0"/>
              <a:t>No equivalent to TERI</a:t>
            </a:r>
          </a:p>
          <a:p>
            <a:r>
              <a:rPr lang="en-US" dirty="0" smtClean="0"/>
              <a:t>Some involvement by industry groups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8572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Pilot phase results: </a:t>
            </a:r>
            <a:br>
              <a:rPr lang="en-US" sz="3600" dirty="0" smtClean="0">
                <a:solidFill>
                  <a:srgbClr val="1F497D"/>
                </a:solidFill>
              </a:rPr>
            </a:br>
            <a:r>
              <a:rPr lang="en-US" sz="3600" dirty="0" smtClean="0">
                <a:solidFill>
                  <a:srgbClr val="1F497D"/>
                </a:solidFill>
              </a:rPr>
              <a:t>Relative importance of information sources (Brazil)</a:t>
            </a:r>
            <a:endParaRPr lang="en-US" sz="3600" dirty="0">
              <a:solidFill>
                <a:srgbClr val="1F497D"/>
              </a:solidFill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1469172" y="1610735"/>
          <a:ext cx="6248400" cy="4877933"/>
        </p:xfrm>
        <a:graphic>
          <a:graphicData uri="http://schemas.openxmlformats.org/presentationml/2006/ole">
            <p:oleObj spid="_x0000_s54274" name="Document" r:id="rId3" imgW="3416300" imgH="2667000" progId="Word.Document.12">
              <p:link updateAutomatic="1"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93372" y="6488668"/>
            <a:ext cx="455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Pulver, Hultman, </a:t>
            </a:r>
            <a:r>
              <a:rPr lang="en-US" dirty="0" err="1" smtClean="0"/>
              <a:t>Guimaraes</a:t>
            </a:r>
            <a:r>
              <a:rPr lang="en-US" dirty="0" smtClean="0"/>
              <a:t> submitted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Conclusions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In both countries, relationships to technical experts in the form of consultants were key to market expansion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Recommendation:</a:t>
            </a:r>
            <a:r>
              <a:rPr lang="en-US" sz="2000" dirty="0" smtClean="0">
                <a:solidFill>
                  <a:srgbClr val="FFFF00"/>
                </a:solidFill>
              </a:rPr>
              <a:t> focus on building expertise in the carbon market practitioners, rather than trying to reach individual firm managers.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Differences in domestic regulatory stringency did not lead to substantial differences in the overall adoption of carbon markets.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International policy risks were greater for specialized domestic intermediaries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Recommendation: </a:t>
            </a:r>
            <a:r>
              <a:rPr lang="en-US" sz="2000" dirty="0" smtClean="0">
                <a:solidFill>
                  <a:srgbClr val="FFFF00"/>
                </a:solidFill>
              </a:rPr>
              <a:t>Greater predictability could encourage domestically based practitioners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400">
              <a:solidFill>
                <a:schemeClr val="bg1"/>
              </a:solidFill>
            </a:endParaRPr>
          </a:p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371725" y="291782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solidFill>
                <a:schemeClr val="bg1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85800" y="1981200"/>
            <a:ext cx="746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219200"/>
            <a:ext cx="81534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US National Science Foundation DRMS, IOS, GRS, &amp; SOC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US-India Fulbright Senior Research Scholar program (SP)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University of São </a:t>
            </a:r>
            <a:r>
              <a:rPr lang="en-US" sz="2400" dirty="0" smtClean="0">
                <a:solidFill>
                  <a:schemeClr val="bg1"/>
                </a:solidFill>
              </a:rPr>
              <a:t>Paulo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Instituto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Electrotécnica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Energia</a:t>
            </a:r>
            <a:endParaRPr lang="en-US" sz="2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Prof Dr Sergio Pacca, USP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Prof Dr </a:t>
            </a:r>
            <a:r>
              <a:rPr lang="en-US" sz="2000" dirty="0" err="1">
                <a:solidFill>
                  <a:schemeClr val="bg1"/>
                </a:solidFill>
              </a:rPr>
              <a:t>Adnei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Melges</a:t>
            </a:r>
            <a:r>
              <a:rPr lang="en-US" sz="2000" dirty="0">
                <a:solidFill>
                  <a:schemeClr val="bg1"/>
                </a:solidFill>
              </a:rPr>
              <a:t> de Andrade, USP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Prof Dr Aldo Roberto </a:t>
            </a:r>
            <a:r>
              <a:rPr lang="en-US" sz="2000" dirty="0" err="1">
                <a:solidFill>
                  <a:schemeClr val="bg1"/>
                </a:solidFill>
              </a:rPr>
              <a:t>Ometto</a:t>
            </a:r>
            <a:r>
              <a:rPr lang="en-US" sz="2000" dirty="0">
                <a:solidFill>
                  <a:schemeClr val="bg1"/>
                </a:solidFill>
              </a:rPr>
              <a:t>, USP S</a:t>
            </a:r>
            <a:r>
              <a:rPr lang="en-US" altLang="ja-JP" sz="2000" dirty="0">
                <a:solidFill>
                  <a:schemeClr val="bg1"/>
                </a:solidFill>
              </a:rPr>
              <a:t>ão Carlos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Jawaharlal Nehru University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dirty="0">
                <a:solidFill>
                  <a:schemeClr val="bg1"/>
                </a:solidFill>
              </a:rPr>
              <a:t>Prof </a:t>
            </a:r>
            <a:r>
              <a:rPr lang="en-US" altLang="ja-JP" sz="2000" dirty="0" err="1">
                <a:solidFill>
                  <a:schemeClr val="bg1"/>
                </a:solidFill>
              </a:rPr>
              <a:t>Tiplut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sz="2000" dirty="0" err="1">
                <a:solidFill>
                  <a:schemeClr val="bg1"/>
                </a:solidFill>
              </a:rPr>
              <a:t>Nongbri</a:t>
            </a:r>
            <a:r>
              <a:rPr lang="en-US" altLang="ja-JP" sz="2000" dirty="0">
                <a:solidFill>
                  <a:schemeClr val="bg1"/>
                </a:solidFill>
              </a:rPr>
              <a:t>, JNU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dirty="0">
                <a:solidFill>
                  <a:schemeClr val="bg1"/>
                </a:solidFill>
              </a:rPr>
              <a:t>Prof </a:t>
            </a:r>
            <a:r>
              <a:rPr lang="en-US" altLang="ja-JP" sz="2000" dirty="0" err="1">
                <a:solidFill>
                  <a:schemeClr val="bg1"/>
                </a:solidFill>
              </a:rPr>
              <a:t>Navroz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sz="2000" dirty="0" err="1">
                <a:solidFill>
                  <a:schemeClr val="bg1"/>
                </a:solidFill>
              </a:rPr>
              <a:t>Dubash</a:t>
            </a:r>
            <a:r>
              <a:rPr lang="en-US" altLang="ja-JP" sz="2000" dirty="0">
                <a:solidFill>
                  <a:schemeClr val="bg1"/>
                </a:solidFill>
              </a:rPr>
              <a:t>, JNU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University of Maryland School of Public Policy  (NH)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University of Maryland International Travel Fund (NH)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Brown </a:t>
            </a:r>
            <a:r>
              <a:rPr lang="en-US" sz="2400" dirty="0">
                <a:solidFill>
                  <a:schemeClr val="bg1"/>
                </a:solidFill>
              </a:rPr>
              <a:t>University, Watson</a:t>
            </a:r>
            <a:r>
              <a:rPr lang="en-US" sz="2400" dirty="0" smtClean="0">
                <a:solidFill>
                  <a:schemeClr val="bg1"/>
                </a:solidFill>
              </a:rPr>
              <a:t> Inst. of </a:t>
            </a:r>
            <a:r>
              <a:rPr lang="en-US" sz="2400" dirty="0">
                <a:solidFill>
                  <a:schemeClr val="bg1"/>
                </a:solidFill>
              </a:rPr>
              <a:t>International Studies (SP)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Brown University, Center for Environmental Studies (SP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572000" y="1676400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Carbon Market: Types of assets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1857375"/>
            <a:ext cx="9601200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7333" name="Rectangle 5"/>
          <p:cNvSpPr>
            <a:spLocks noChangeArrowheads="1"/>
          </p:cNvSpPr>
          <p:nvPr/>
        </p:nvSpPr>
        <p:spPr bwMode="auto">
          <a:xfrm>
            <a:off x="6708124" y="6521450"/>
            <a:ext cx="2281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Source: World </a:t>
            </a:r>
            <a:r>
              <a:rPr lang="en-US" sz="1600" dirty="0"/>
              <a:t>Bank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4150" y="381000"/>
            <a:ext cx="4387850" cy="2643188"/>
          </a:xfrm>
          <a:noFill/>
          <a:ln/>
        </p:spPr>
      </p:pic>
      <p:pic>
        <p:nvPicPr>
          <p:cNvPr id="45066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381000"/>
            <a:ext cx="4419600" cy="2662238"/>
          </a:xfrm>
          <a:noFill/>
          <a:ln/>
        </p:spPr>
      </p:pic>
      <p:pic>
        <p:nvPicPr>
          <p:cNvPr id="45067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07950" y="3406775"/>
            <a:ext cx="4464050" cy="2689225"/>
          </a:xfrm>
          <a:noFill/>
          <a:ln/>
        </p:spPr>
      </p:pic>
      <p:pic>
        <p:nvPicPr>
          <p:cNvPr id="45068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648200" y="3406775"/>
            <a:ext cx="4464050" cy="26892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CDM: How it works</a:t>
            </a:r>
          </a:p>
        </p:txBody>
      </p:sp>
      <p:pic>
        <p:nvPicPr>
          <p:cNvPr id="279555" name="Picture 3" descr="cd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219200"/>
            <a:ext cx="8077200" cy="5472113"/>
          </a:xfrm>
          <a:ln/>
        </p:spPr>
      </p:pic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4876800" y="19812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990600" y="1371600"/>
            <a:ext cx="1600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Top eight CDM countries by historical CER issuance 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7239" y="6488668"/>
            <a:ext cx="435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May 2009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600200"/>
            <a:ext cx="6477000" cy="4648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2400" y="2133600"/>
            <a:ext cx="2209800" cy="147732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/>
            <a:r>
              <a:rPr lang="en-US" b="1" dirty="0" smtClean="0"/>
              <a:t>Issued </a:t>
            </a:r>
            <a:r>
              <a:rPr lang="en-US" b="1" dirty="0" smtClean="0">
                <a:effectLst/>
              </a:rPr>
              <a:t>CERs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Top four account for 91%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India = 23%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Brazil = 11%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5526088" cy="317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3810000" y="6491288"/>
            <a:ext cx="524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/>
              <a:t>Source: UNFCCC, 5 May 2008</a:t>
            </a:r>
          </a:p>
        </p:txBody>
      </p:sp>
      <p:pic>
        <p:nvPicPr>
          <p:cNvPr id="2969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406775"/>
            <a:ext cx="6019800" cy="299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172199" y="1233488"/>
            <a:ext cx="28876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Number </a:t>
            </a:r>
            <a:r>
              <a:rPr lang="en-US" sz="2800" b="1" dirty="0"/>
              <a:t>of projects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57200" y="4953000"/>
            <a:ext cx="2590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volume of CERs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254061"/>
                </a:solidFill>
              </a:rPr>
              <a:t>Growth in the total expected accumulated 2012 CERs by country, 2003-2009 </a:t>
            </a:r>
            <a:endParaRPr lang="en-US" sz="3600" dirty="0">
              <a:solidFill>
                <a:srgbClr val="25406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6550"/>
            <a:ext cx="8229600" cy="48821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39403" y="6488668"/>
            <a:ext cx="4304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Source: Risø Centre CDM Pipeline May 2009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Relative share of emissions trading policy platforms over time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39404" y="6488668"/>
            <a:ext cx="430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Source: Risø Centre CDM Pipeline May 2009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6858000" cy="48694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239000" y="2133600"/>
            <a:ext cx="1905000" cy="286232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/>
            <a:endParaRPr lang="en-US" b="1" dirty="0" smtClean="0">
              <a:effectLst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Brazil = 46% of projects in late 2004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India =  53% of projects in late 2005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China then grows to dominate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2057400" y="2743199"/>
            <a:ext cx="5181601" cy="225272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rot="10800000" flipV="1">
            <a:off x="3124200" y="3564761"/>
            <a:ext cx="4114800" cy="143116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3187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What explains differences in carbon market development in the major CDM countries?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1143000"/>
            <a:ext cx="7772400" cy="1500187"/>
          </a:xfrm>
        </p:spPr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Explaining differential carbon market development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Investigate one type of project in two countries</a:t>
            </a:r>
          </a:p>
          <a:p>
            <a:pPr lvl="1"/>
            <a:r>
              <a:rPr lang="en-US" dirty="0" smtClean="0"/>
              <a:t>Countries: 		</a:t>
            </a:r>
            <a:r>
              <a:rPr lang="en-US" dirty="0" smtClean="0">
                <a:solidFill>
                  <a:schemeClr val="accent5"/>
                </a:solidFill>
              </a:rPr>
              <a:t>Brazil &amp; India</a:t>
            </a:r>
          </a:p>
          <a:p>
            <a:pPr lvl="1"/>
            <a:r>
              <a:rPr lang="en-US" dirty="0" smtClean="0"/>
              <a:t>Sector: 			</a:t>
            </a:r>
            <a:r>
              <a:rPr lang="en-US" dirty="0" smtClean="0">
                <a:solidFill>
                  <a:srgbClr val="4BACC6"/>
                </a:solidFill>
              </a:rPr>
              <a:t>Sugar</a:t>
            </a:r>
          </a:p>
          <a:p>
            <a:pPr lvl="1"/>
            <a:r>
              <a:rPr lang="en-US" dirty="0" smtClean="0"/>
              <a:t>Technology: 	</a:t>
            </a:r>
            <a:r>
              <a:rPr lang="en-US" dirty="0" smtClean="0">
                <a:solidFill>
                  <a:srgbClr val="4BACC6"/>
                </a:solidFill>
              </a:rPr>
              <a:t>Boiler upgrade for bagasse cogeneration</a:t>
            </a:r>
          </a:p>
          <a:p>
            <a:pPr lvl="1"/>
            <a:r>
              <a:rPr lang="en-US" dirty="0" smtClean="0"/>
              <a:t>Method: 		</a:t>
            </a:r>
            <a:r>
              <a:rPr lang="en-US" dirty="0" smtClean="0">
                <a:solidFill>
                  <a:srgbClr val="4BACC6"/>
                </a:solidFill>
              </a:rPr>
              <a:t>Interviews: firm mgrs &amp; key participants</a:t>
            </a:r>
          </a:p>
          <a:p>
            <a:r>
              <a:rPr lang="en-US" dirty="0" smtClean="0"/>
              <a:t>Four dimensions of market development</a:t>
            </a:r>
          </a:p>
          <a:p>
            <a:pPr lvl="1"/>
            <a:r>
              <a:rPr lang="en-US" dirty="0" smtClean="0"/>
              <a:t>domestic policy and regulatory regime</a:t>
            </a:r>
          </a:p>
          <a:p>
            <a:pPr lvl="1"/>
            <a:r>
              <a:rPr lang="en-US" dirty="0" smtClean="0"/>
              <a:t>involvement of private sector intermediaries;</a:t>
            </a:r>
          </a:p>
          <a:p>
            <a:pPr lvl="1"/>
            <a:r>
              <a:rPr lang="en-US" dirty="0" smtClean="0"/>
              <a:t>International CDM regulatory decisions</a:t>
            </a:r>
          </a:p>
          <a:p>
            <a:pPr lvl="1"/>
            <a:r>
              <a:rPr lang="en-US" dirty="0" smtClean="0"/>
              <a:t>non-governmental actors and capacity-building activities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1289</Words>
  <Application>Microsoft Macintosh PowerPoint</Application>
  <PresentationFormat>On-screen Show (4:3)</PresentationFormat>
  <Paragraphs>196</Paragraphs>
  <Slides>29</Slides>
  <Notes>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Macintosh HD:Users:hultman:Documents: Projects:CDM-Brazil\India:Brazil Paper:Climate and Development - CDM in Brazilian Sugar Mills.doc!OLE_LINK5</vt:lpstr>
      <vt:lpstr>The Clean Development Mechanism’s effect on carbon market development in the sugar sectors of India and Brazil</vt:lpstr>
      <vt:lpstr>Relative share of emissions trading policy platforms over time</vt:lpstr>
      <vt:lpstr>CDM: How it works</vt:lpstr>
      <vt:lpstr>Top eight CDM countries by historical CER issuance </vt:lpstr>
      <vt:lpstr>Slide 5</vt:lpstr>
      <vt:lpstr>Growth in the total expected accumulated 2012 CERs by country, 2003-2009 </vt:lpstr>
      <vt:lpstr>Relative share of emissions trading policy platforms over time</vt:lpstr>
      <vt:lpstr>What explains differences in carbon market development in the major CDM countries? </vt:lpstr>
      <vt:lpstr>Explaining differential carbon market development</vt:lpstr>
      <vt:lpstr>Sugar mills in Sao Paulo State, Brazil</vt:lpstr>
      <vt:lpstr>Slide 11</vt:lpstr>
      <vt:lpstr>Sugar mills in India</vt:lpstr>
      <vt:lpstr>Case technology: Bagasse Cogen</vt:lpstr>
      <vt:lpstr>Bagasse cogeneration</vt:lpstr>
      <vt:lpstr>Reductions from sugar bagasse projects compared to rest of CDM in India &amp; Brazil</vt:lpstr>
      <vt:lpstr>Data collection</vt:lpstr>
      <vt:lpstr>Results 1. Domestic Policy Regime </vt:lpstr>
      <vt:lpstr>Results 2. Carbon market Intermediaries</vt:lpstr>
      <vt:lpstr>Current distribution of Consultants in Brazil &amp; India</vt:lpstr>
      <vt:lpstr>Consultant Intermediaries: Brazil sugar</vt:lpstr>
      <vt:lpstr>Consultant Intermediaries: India sugar</vt:lpstr>
      <vt:lpstr>Results 3. International decisions</vt:lpstr>
      <vt:lpstr>Results 4. NGOs and Capacity Building</vt:lpstr>
      <vt:lpstr>Pilot phase results:  Relative importance of information sources (Brazil)</vt:lpstr>
      <vt:lpstr>Conclusions</vt:lpstr>
      <vt:lpstr>Acknowledgments</vt:lpstr>
      <vt:lpstr>Extra slides</vt:lpstr>
      <vt:lpstr>Carbon Market: Types of assets</vt:lpstr>
      <vt:lpstr>Slide 29</vt:lpstr>
    </vt:vector>
  </TitlesOfParts>
  <Company>University of Maryland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Theories of climate policy</dc:title>
  <dc:creator>Nathan Hultman</dc:creator>
  <cp:lastModifiedBy>Nathan Hultman</cp:lastModifiedBy>
  <cp:revision>13</cp:revision>
  <dcterms:created xsi:type="dcterms:W3CDTF">2009-06-12T00:01:22Z</dcterms:created>
  <dcterms:modified xsi:type="dcterms:W3CDTF">2009-06-12T03:26:44Z</dcterms:modified>
</cp:coreProperties>
</file>